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83" r:id="rId2"/>
    <p:sldId id="256" r:id="rId3"/>
    <p:sldId id="257" r:id="rId4"/>
    <p:sldId id="258" r:id="rId5"/>
    <p:sldId id="275" r:id="rId6"/>
    <p:sldId id="282" r:id="rId7"/>
    <p:sldId id="259" r:id="rId8"/>
    <p:sldId id="287" r:id="rId9"/>
    <p:sldId id="260" r:id="rId10"/>
    <p:sldId id="286" r:id="rId11"/>
    <p:sldId id="265" r:id="rId12"/>
    <p:sldId id="276" r:id="rId13"/>
    <p:sldId id="266" r:id="rId14"/>
    <p:sldId id="267" r:id="rId15"/>
    <p:sldId id="269" r:id="rId16"/>
    <p:sldId id="278" r:id="rId17"/>
    <p:sldId id="272" r:id="rId18"/>
    <p:sldId id="277" r:id="rId19"/>
    <p:sldId id="270" r:id="rId20"/>
    <p:sldId id="284" r:id="rId21"/>
    <p:sldId id="268" r:id="rId22"/>
    <p:sldId id="271" r:id="rId23"/>
    <p:sldId id="280" r:id="rId24"/>
    <p:sldId id="279" r:id="rId25"/>
    <p:sldId id="281" r:id="rId26"/>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6C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94624" autoAdjust="0"/>
  </p:normalViewPr>
  <p:slideViewPr>
    <p:cSldViewPr>
      <p:cViewPr varScale="1">
        <p:scale>
          <a:sx n="65" d="100"/>
          <a:sy n="65" d="100"/>
        </p:scale>
        <p:origin x="-1325"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763" cy="46204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7" y="0"/>
            <a:ext cx="3013763" cy="462042"/>
          </a:xfrm>
          <a:prstGeom prst="rect">
            <a:avLst/>
          </a:prstGeom>
        </p:spPr>
        <p:txBody>
          <a:bodyPr vert="horz" lIns="92930" tIns="46465" rIns="92930" bIns="46465" rtlCol="0"/>
          <a:lstStyle>
            <a:lvl1pPr algn="r">
              <a:defRPr sz="1200"/>
            </a:lvl1pPr>
          </a:lstStyle>
          <a:p>
            <a:fld id="{77A75C1F-DC99-4827-BC6A-DDA446898011}" type="datetimeFigureOut">
              <a:rPr lang="en-US" smtClean="0"/>
              <a:t>11/13/2012</a:t>
            </a:fld>
            <a:endParaRPr lang="en-US"/>
          </a:p>
        </p:txBody>
      </p:sp>
      <p:sp>
        <p:nvSpPr>
          <p:cNvPr id="4" name="Slide Image Placeholder 3"/>
          <p:cNvSpPr>
            <a:spLocks noGrp="1" noRot="1" noChangeAspect="1"/>
          </p:cNvSpPr>
          <p:nvPr>
            <p:ph type="sldImg" idx="2"/>
          </p:nvPr>
        </p:nvSpPr>
        <p:spPr>
          <a:xfrm>
            <a:off x="1166813" y="693738"/>
            <a:ext cx="4621212" cy="346551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389399"/>
            <a:ext cx="5563870" cy="4158377"/>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7192"/>
            <a:ext cx="3013763" cy="462042"/>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7" y="8777192"/>
            <a:ext cx="3013763" cy="462042"/>
          </a:xfrm>
          <a:prstGeom prst="rect">
            <a:avLst/>
          </a:prstGeom>
        </p:spPr>
        <p:txBody>
          <a:bodyPr vert="horz" lIns="92930" tIns="46465" rIns="92930" bIns="46465" rtlCol="0" anchor="b"/>
          <a:lstStyle>
            <a:lvl1pPr algn="r">
              <a:defRPr sz="1200"/>
            </a:lvl1pPr>
          </a:lstStyle>
          <a:p>
            <a:fld id="{E0438ABA-DAF4-4521-BE17-8BD66A81361D}" type="slidenum">
              <a:rPr lang="en-US" smtClean="0"/>
              <a:t>‹#›</a:t>
            </a:fld>
            <a:endParaRPr lang="en-US"/>
          </a:p>
        </p:txBody>
      </p:sp>
    </p:spTree>
    <p:extLst>
      <p:ext uri="{BB962C8B-B14F-4D97-AF65-F5344CB8AC3E}">
        <p14:creationId xmlns:p14="http://schemas.microsoft.com/office/powerpoint/2010/main" val="419900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438ABA-DAF4-4521-BE17-8BD66A81361D}" type="slidenum">
              <a:rPr lang="en-US" smtClean="0"/>
              <a:t>2</a:t>
            </a:fld>
            <a:endParaRPr lang="en-US"/>
          </a:p>
        </p:txBody>
      </p:sp>
    </p:spTree>
    <p:extLst>
      <p:ext uri="{BB962C8B-B14F-4D97-AF65-F5344CB8AC3E}">
        <p14:creationId xmlns:p14="http://schemas.microsoft.com/office/powerpoint/2010/main" val="2849720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159ED9C-6546-48B1-8479-B84EE39EB8D8}" type="datetimeFigureOut">
              <a:rPr lang="en-US" smtClean="0"/>
              <a:t>11/13/2012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59ED9C-6546-48B1-8479-B84EE39EB8D8}" type="datetimeFigureOut">
              <a:rPr lang="en-US" smtClean="0"/>
              <a:t>11/13/2012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159ED9C-6546-48B1-8479-B84EE39EB8D8}" type="datetimeFigureOut">
              <a:rPr lang="en-US" smtClean="0"/>
              <a:t>11/13/2012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159ED9C-6546-48B1-8479-B84EE39EB8D8}" type="datetimeFigureOut">
              <a:rPr lang="en-US" smtClean="0"/>
              <a:t>11/13/2012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D8BEEB6-40CF-4DC3-8A90-635E6806220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159ED9C-6546-48B1-8479-B84EE39EB8D8}" type="datetimeFigureOut">
              <a:rPr lang="en-US" smtClean="0"/>
              <a:t>11/13/2012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D8BEEB6-40CF-4DC3-8A90-635E6806220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lipartof.com/portfolio/cthoman/illustration/friendly-super-hero-captin-94632.html" TargetMode="Externa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40704054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a:t>There are NO benefits for massage therapy or acupuncture. </a:t>
            </a:r>
          </a:p>
          <a:p>
            <a:pPr>
              <a:spcBef>
                <a:spcPts val="1200"/>
              </a:spcBef>
            </a:pPr>
            <a:r>
              <a:rPr lang="en-US" sz="2400" b="1" dirty="0"/>
              <a:t>It does not matter what entity or licensed provider is rendering the service. Massage and acupuncture will not be reimbursed to an LMT, licensed acupuncturist or any other type of provider rendering those services</a:t>
            </a:r>
            <a:r>
              <a:rPr lang="en-US" sz="2400" b="1" dirty="0" smtClean="0"/>
              <a:t>.</a:t>
            </a:r>
          </a:p>
          <a:p>
            <a:pPr>
              <a:spcBef>
                <a:spcPts val="1200"/>
              </a:spcBef>
            </a:pPr>
            <a:r>
              <a:rPr lang="en-US" sz="2400" b="1" dirty="0" smtClean="0"/>
              <a:t>Keep this in mind if your physicians employ massage therapists or acupuncturists</a:t>
            </a:r>
          </a:p>
          <a:p>
            <a:pPr>
              <a:spcBef>
                <a:spcPts val="1200"/>
              </a:spcBef>
            </a:pPr>
            <a:endParaRPr lang="en-US" sz="2400" b="1" dirty="0"/>
          </a:p>
          <a:p>
            <a:pPr marL="109728" indent="0">
              <a:buNone/>
            </a:pPr>
            <a:endParaRPr lang="en-US" dirty="0"/>
          </a:p>
        </p:txBody>
      </p:sp>
      <p:sp>
        <p:nvSpPr>
          <p:cNvPr id="3" name="Title 2"/>
          <p:cNvSpPr>
            <a:spLocks noGrp="1"/>
          </p:cNvSpPr>
          <p:nvPr>
            <p:ph type="title"/>
          </p:nvPr>
        </p:nvSpPr>
        <p:spPr/>
        <p:txBody>
          <a:bodyPr>
            <a:normAutofit fontScale="90000"/>
          </a:bodyPr>
          <a:lstStyle/>
          <a:p>
            <a:pPr lvl="0"/>
            <a:r>
              <a:rPr lang="en-US" sz="3600" dirty="0" smtClean="0"/>
              <a:t/>
            </a:r>
            <a:br>
              <a:rPr lang="en-US" sz="3600" dirty="0" smtClean="0"/>
            </a:br>
            <a:r>
              <a:rPr lang="en-US" sz="3600" dirty="0" smtClean="0"/>
              <a:t>Massage </a:t>
            </a:r>
            <a:r>
              <a:rPr lang="en-US" sz="3600" dirty="0"/>
              <a:t>Therapists</a:t>
            </a:r>
            <a:r>
              <a:rPr lang="en-US" sz="3600" dirty="0" smtClean="0"/>
              <a:t>/</a:t>
            </a:r>
            <a:br>
              <a:rPr lang="en-US" sz="3600" dirty="0" smtClean="0"/>
            </a:br>
            <a:r>
              <a:rPr lang="en-US" sz="3600" dirty="0" smtClean="0"/>
              <a:t>Licensed </a:t>
            </a:r>
            <a:r>
              <a:rPr lang="en-US" sz="3600" dirty="0"/>
              <a:t>Acupuncturists</a:t>
            </a:r>
            <a:r>
              <a:rPr lang="en-US" dirty="0">
                <a:effectLst/>
              </a:rPr>
              <a:t/>
            </a:r>
            <a:br>
              <a:rPr lang="en-US" dirty="0">
                <a:effectLst/>
              </a:rPr>
            </a:br>
            <a:endParaRPr lang="en-US" dirty="0"/>
          </a:p>
        </p:txBody>
      </p:sp>
    </p:spTree>
    <p:extLst>
      <p:ext uri="{BB962C8B-B14F-4D97-AF65-F5344CB8AC3E}">
        <p14:creationId xmlns:p14="http://schemas.microsoft.com/office/powerpoint/2010/main" val="14227306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dirty="0" smtClean="0"/>
              <a:t>200% of Medicare Part A (x 80%) for outpatient and non-emergency inpatient care</a:t>
            </a:r>
          </a:p>
          <a:p>
            <a:endParaRPr lang="en-US" sz="2400" b="1" dirty="0" smtClean="0"/>
          </a:p>
          <a:p>
            <a:r>
              <a:rPr lang="en-US" sz="2400" b="1" dirty="0" smtClean="0"/>
              <a:t>75% of Usual and Customary (x 80%) for Emergency Services and Care provided by the Hospital</a:t>
            </a:r>
          </a:p>
          <a:p>
            <a:endParaRPr lang="en-US" sz="2400" b="1" dirty="0" smtClean="0"/>
          </a:p>
          <a:p>
            <a:r>
              <a:rPr lang="en-US" sz="2400" b="1" dirty="0" smtClean="0"/>
              <a:t>Usual and Customary charge (x80%) for providers of emergency services and care (MD’s/DO’s/Emergency Department physicians trauma physicians/orthopedic surgeons/radiologists)</a:t>
            </a:r>
          </a:p>
          <a:p>
            <a:endParaRPr lang="en-US" sz="2400" b="1" dirty="0" smtClean="0"/>
          </a:p>
          <a:p>
            <a:endParaRPr lang="en-US" dirty="0"/>
          </a:p>
        </p:txBody>
      </p:sp>
      <p:sp>
        <p:nvSpPr>
          <p:cNvPr id="3" name="Title 2"/>
          <p:cNvSpPr>
            <a:spLocks noGrp="1"/>
          </p:cNvSpPr>
          <p:nvPr>
            <p:ph type="title"/>
          </p:nvPr>
        </p:nvSpPr>
        <p:spPr/>
        <p:txBody>
          <a:bodyPr>
            <a:normAutofit fontScale="90000"/>
          </a:bodyPr>
          <a:lstStyle/>
          <a:p>
            <a:pPr lvl="1" algn="l" rtl="0">
              <a:spcBef>
                <a:spcPct val="0"/>
              </a:spcBef>
            </a:pPr>
            <a:r>
              <a:rPr lang="en-US" sz="3600" b="1" kern="1200" dirty="0">
                <a:solidFill>
                  <a:schemeClr val="tx2"/>
                </a:solidFill>
                <a:effectLst>
                  <a:outerShdw blurRad="31750" dist="25400" dir="5400000" algn="tl" rotWithShape="0">
                    <a:srgbClr val="000000">
                      <a:alpha val="25000"/>
                    </a:srgbClr>
                  </a:outerShdw>
                </a:effectLst>
                <a:latin typeface="+mj-lt"/>
                <a:ea typeface="+mj-ea"/>
                <a:cs typeface="+mj-cs"/>
              </a:rPr>
              <a:t>Fee </a:t>
            </a:r>
            <a:r>
              <a:rPr lang="en-US" sz="3600" b="1" kern="1200" dirty="0" smtClean="0">
                <a:solidFill>
                  <a:schemeClr val="tx2"/>
                </a:solidFill>
                <a:effectLst>
                  <a:outerShdw blurRad="31750" dist="25400" dir="5400000" algn="tl" rotWithShape="0">
                    <a:srgbClr val="000000">
                      <a:alpha val="25000"/>
                    </a:srgbClr>
                  </a:outerShdw>
                </a:effectLst>
                <a:latin typeface="+mj-lt"/>
                <a:ea typeface="+mj-ea"/>
                <a:cs typeface="+mj-cs"/>
              </a:rPr>
              <a:t>Schedules Applicable to Hospitals</a:t>
            </a:r>
            <a:endParaRPr lang="en-US" dirty="0"/>
          </a:p>
        </p:txBody>
      </p:sp>
    </p:spTree>
    <p:extLst>
      <p:ext uri="{BB962C8B-B14F-4D97-AF65-F5344CB8AC3E}">
        <p14:creationId xmlns:p14="http://schemas.microsoft.com/office/powerpoint/2010/main" val="41023241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Reimbursement </a:t>
            </a:r>
            <a:r>
              <a:rPr lang="en-US" sz="2400" dirty="0"/>
              <a:t>is never to be lower than the 2007 Medicare rates.  If it is, use the 2007 rates.</a:t>
            </a:r>
          </a:p>
          <a:p>
            <a:endParaRPr lang="en-US" sz="1400" dirty="0"/>
          </a:p>
          <a:p>
            <a:r>
              <a:rPr lang="en-US" sz="2400" dirty="0"/>
              <a:t>Use the </a:t>
            </a:r>
            <a:r>
              <a:rPr lang="en-US" sz="2400" dirty="0" smtClean="0"/>
              <a:t>Participating Provider </a:t>
            </a:r>
            <a:r>
              <a:rPr lang="en-US" sz="2400" dirty="0"/>
              <a:t>rates, as of March </a:t>
            </a:r>
            <a:r>
              <a:rPr lang="en-US" sz="2400" dirty="0" smtClean="0"/>
              <a:t>1of </a:t>
            </a:r>
            <a:r>
              <a:rPr lang="en-US" sz="2400" dirty="0"/>
              <a:t>the calendar year in which services were </a:t>
            </a:r>
            <a:r>
              <a:rPr lang="en-US" sz="2400" dirty="0" smtClean="0"/>
              <a:t>rendered </a:t>
            </a:r>
            <a:r>
              <a:rPr lang="en-US" sz="2400" dirty="0"/>
              <a:t>to determine reimbursement for the remainder of that year</a:t>
            </a:r>
            <a:r>
              <a:rPr lang="en-US" sz="2400" dirty="0" smtClean="0"/>
              <a:t>. </a:t>
            </a:r>
          </a:p>
          <a:p>
            <a:endParaRPr lang="en-US" sz="1400" dirty="0"/>
          </a:p>
          <a:p>
            <a:r>
              <a:rPr lang="en-US" sz="2400" dirty="0" smtClean="0"/>
              <a:t> Use Medicare </a:t>
            </a:r>
            <a:r>
              <a:rPr lang="en-US" sz="2400" dirty="0"/>
              <a:t>Part B </a:t>
            </a:r>
            <a:r>
              <a:rPr lang="en-US" sz="2400" dirty="0" smtClean="0"/>
              <a:t>for services and </a:t>
            </a:r>
            <a:r>
              <a:rPr lang="en-US" sz="2400" dirty="0"/>
              <a:t>supplies </a:t>
            </a:r>
            <a:endParaRPr lang="en-US" sz="2400" dirty="0" smtClean="0"/>
          </a:p>
          <a:p>
            <a:endParaRPr lang="en-US" sz="1400" dirty="0" smtClean="0"/>
          </a:p>
          <a:p>
            <a:r>
              <a:rPr lang="en-US" sz="2400" dirty="0"/>
              <a:t> </a:t>
            </a:r>
            <a:r>
              <a:rPr lang="en-US" sz="2400" dirty="0" smtClean="0"/>
              <a:t>Use DME </a:t>
            </a:r>
            <a:r>
              <a:rPr lang="en-US" sz="2400" dirty="0"/>
              <a:t>Medicare Part </a:t>
            </a:r>
            <a:r>
              <a:rPr lang="en-US" sz="2400" dirty="0" smtClean="0"/>
              <a:t>B for Durable Medical Equipment</a:t>
            </a:r>
            <a:endParaRPr lang="en-US" sz="2400" dirty="0"/>
          </a:p>
        </p:txBody>
      </p:sp>
      <p:sp>
        <p:nvSpPr>
          <p:cNvPr id="3" name="Title 2"/>
          <p:cNvSpPr>
            <a:spLocks noGrp="1"/>
          </p:cNvSpPr>
          <p:nvPr>
            <p:ph type="title"/>
          </p:nvPr>
        </p:nvSpPr>
        <p:spPr/>
        <p:txBody>
          <a:bodyPr>
            <a:normAutofit/>
          </a:bodyPr>
          <a:lstStyle/>
          <a:p>
            <a:pPr lvl="1" algn="l" rtl="0">
              <a:spcBef>
                <a:spcPct val="0"/>
              </a:spcBef>
            </a:pPr>
            <a:r>
              <a:rPr lang="en-US" sz="3600" b="1" kern="1200" dirty="0" smtClean="0">
                <a:solidFill>
                  <a:schemeClr val="tx2"/>
                </a:solidFill>
                <a:effectLst>
                  <a:outerShdw blurRad="31750" dist="25400" dir="5400000" algn="tl" rotWithShape="0">
                    <a:srgbClr val="000000">
                      <a:alpha val="25000"/>
                    </a:srgbClr>
                  </a:outerShdw>
                </a:effectLst>
                <a:latin typeface="+mj-lt"/>
                <a:ea typeface="+mj-ea"/>
                <a:cs typeface="+mj-cs"/>
              </a:rPr>
              <a:t>What Part of Medicare Do I Look To?</a:t>
            </a:r>
            <a:endParaRPr lang="en-US" dirty="0"/>
          </a:p>
        </p:txBody>
      </p:sp>
    </p:spTree>
    <p:extLst>
      <p:ext uri="{BB962C8B-B14F-4D97-AF65-F5344CB8AC3E}">
        <p14:creationId xmlns:p14="http://schemas.microsoft.com/office/powerpoint/2010/main" val="155681905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800" b="1" dirty="0" smtClean="0"/>
              <a:t> “</a:t>
            </a:r>
            <a:r>
              <a:rPr lang="en-US" sz="2800" dirty="0" smtClean="0"/>
              <a:t>Permissive” policy language litigation</a:t>
            </a:r>
          </a:p>
          <a:p>
            <a:pPr marL="109728" indent="0">
              <a:buNone/>
            </a:pPr>
            <a:endParaRPr lang="en-US" sz="1200" dirty="0" smtClean="0"/>
          </a:p>
          <a:p>
            <a:pPr lvl="1">
              <a:buFont typeface="Arial" pitchFamily="34" charset="0"/>
              <a:buChar char="•"/>
            </a:pPr>
            <a:r>
              <a:rPr lang="en-US" sz="2400" dirty="0"/>
              <a:t>The Carrier </a:t>
            </a:r>
            <a:r>
              <a:rPr lang="en-US" sz="2400" dirty="0" smtClean="0"/>
              <a:t>must </a:t>
            </a:r>
            <a:r>
              <a:rPr lang="en-US" sz="2400" dirty="0"/>
              <a:t>e</a:t>
            </a:r>
            <a:r>
              <a:rPr lang="en-US" sz="2400" dirty="0" smtClean="0"/>
              <a:t>ndorse </a:t>
            </a:r>
            <a:r>
              <a:rPr lang="en-US" sz="2400" dirty="0"/>
              <a:t>their </a:t>
            </a:r>
            <a:r>
              <a:rPr lang="en-US" sz="2400" dirty="0" smtClean="0"/>
              <a:t>policy PROPERLY </a:t>
            </a:r>
            <a:r>
              <a:rPr lang="en-US" sz="2400" dirty="0"/>
              <a:t>in order to use the fee schedules</a:t>
            </a:r>
          </a:p>
          <a:p>
            <a:pPr lvl="1"/>
            <a:endParaRPr lang="en-US" sz="1800" dirty="0" smtClean="0"/>
          </a:p>
          <a:p>
            <a:pPr lvl="1">
              <a:buFont typeface="Arial" pitchFamily="34" charset="0"/>
              <a:buChar char="•"/>
            </a:pPr>
            <a:r>
              <a:rPr lang="en-US" sz="2400" dirty="0" smtClean="0"/>
              <a:t>Carriers attempted to use the fee schedules </a:t>
            </a:r>
            <a:r>
              <a:rPr lang="en-US" sz="2400" dirty="0"/>
              <a:t>when</a:t>
            </a:r>
            <a:r>
              <a:rPr lang="en-US" sz="2400" dirty="0" smtClean="0"/>
              <a:t> they had not endorsed their </a:t>
            </a:r>
            <a:r>
              <a:rPr lang="en-US" sz="2400" dirty="0"/>
              <a:t>policies</a:t>
            </a:r>
            <a:r>
              <a:rPr lang="en-US" sz="2400" dirty="0" smtClean="0"/>
              <a:t> to allow for it, or endorsed them incorrectly</a:t>
            </a:r>
            <a:endParaRPr lang="en-US" sz="2400" dirty="0"/>
          </a:p>
        </p:txBody>
      </p:sp>
      <p:sp>
        <p:nvSpPr>
          <p:cNvPr id="4" name="Title 3"/>
          <p:cNvSpPr>
            <a:spLocks noGrp="1"/>
          </p:cNvSpPr>
          <p:nvPr>
            <p:ph type="title"/>
          </p:nvPr>
        </p:nvSpPr>
        <p:spPr/>
        <p:txBody>
          <a:bodyPr>
            <a:normAutofit/>
          </a:bodyPr>
          <a:lstStyle/>
          <a:p>
            <a:r>
              <a:rPr lang="en-US" sz="3600" dirty="0" smtClean="0"/>
              <a:t>Fee Schedule Litigation: Permissive</a:t>
            </a:r>
            <a:endParaRPr lang="en-US" sz="3600" dirty="0"/>
          </a:p>
        </p:txBody>
      </p:sp>
    </p:spTree>
    <p:extLst>
      <p:ext uri="{BB962C8B-B14F-4D97-AF65-F5344CB8AC3E}">
        <p14:creationId xmlns:p14="http://schemas.microsoft.com/office/powerpoint/2010/main" val="32833073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spcAft>
                <a:spcPts val="600"/>
              </a:spcAft>
            </a:pPr>
            <a:r>
              <a:rPr lang="en-US" sz="2600" dirty="0" smtClean="0"/>
              <a:t>Kingsway </a:t>
            </a:r>
            <a:r>
              <a:rPr lang="en-US" sz="2600" dirty="0"/>
              <a:t>Amigo vs. Ocean Health, Inc. (Fla. 4th DCA 2011</a:t>
            </a:r>
            <a:r>
              <a:rPr lang="en-US" sz="2600" dirty="0" smtClean="0"/>
              <a:t>)</a:t>
            </a:r>
            <a:endParaRPr lang="en-US" sz="2600" dirty="0"/>
          </a:p>
          <a:p>
            <a:pPr>
              <a:spcAft>
                <a:spcPts val="600"/>
              </a:spcAft>
            </a:pPr>
            <a:r>
              <a:rPr lang="en-US" sz="2600" dirty="0"/>
              <a:t>Carrier was not permitted to pay at the (lower) fee schedule rate when their policy did not have an endorsement electing payment in this fashion. </a:t>
            </a:r>
          </a:p>
          <a:p>
            <a:r>
              <a:rPr lang="en-US" sz="2600" dirty="0" smtClean="0"/>
              <a:t>Court </a:t>
            </a:r>
            <a:r>
              <a:rPr lang="en-US" sz="2600" dirty="0"/>
              <a:t>determined there were two methods of reimbursement – fee schedule and usual and customary and failure to specifically elect fee schedule required them to pay at usual and customary.</a:t>
            </a:r>
          </a:p>
          <a:p>
            <a:pPr marL="109728" indent="0">
              <a:buNone/>
            </a:pPr>
            <a:endParaRPr lang="en-US" sz="3300" dirty="0" smtClean="0"/>
          </a:p>
          <a:p>
            <a:endParaRPr lang="en-US" dirty="0"/>
          </a:p>
        </p:txBody>
      </p:sp>
      <p:sp>
        <p:nvSpPr>
          <p:cNvPr id="3" name="Title 2"/>
          <p:cNvSpPr>
            <a:spLocks noGrp="1"/>
          </p:cNvSpPr>
          <p:nvPr>
            <p:ph type="title"/>
          </p:nvPr>
        </p:nvSpPr>
        <p:spPr/>
        <p:txBody>
          <a:bodyPr>
            <a:normAutofit fontScale="90000"/>
          </a:bodyPr>
          <a:lstStyle/>
          <a:p>
            <a:r>
              <a:rPr lang="en-US" dirty="0" smtClean="0"/>
              <a:t>Fee Schedule Litigation: Permissive</a:t>
            </a:r>
            <a:endParaRPr lang="en-US" dirty="0"/>
          </a:p>
        </p:txBody>
      </p:sp>
    </p:spTree>
    <p:extLst>
      <p:ext uri="{BB962C8B-B14F-4D97-AF65-F5344CB8AC3E}">
        <p14:creationId xmlns:p14="http://schemas.microsoft.com/office/powerpoint/2010/main" val="30835888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smtClean="0"/>
              <a:t>GEICO </a:t>
            </a:r>
            <a:r>
              <a:rPr lang="en-US" sz="2800" dirty="0"/>
              <a:t>Indemnity vs. Virtual Imaging Services, Inc. (</a:t>
            </a:r>
            <a:r>
              <a:rPr lang="en-US" sz="2800" dirty="0" err="1"/>
              <a:t>Fla</a:t>
            </a:r>
            <a:r>
              <a:rPr lang="en-US" sz="2800" dirty="0"/>
              <a:t> </a:t>
            </a:r>
            <a:r>
              <a:rPr lang="en-US" sz="2800" dirty="0" smtClean="0"/>
              <a:t>3rd </a:t>
            </a:r>
            <a:r>
              <a:rPr lang="en-US" sz="2800" dirty="0"/>
              <a:t>DCA </a:t>
            </a:r>
            <a:r>
              <a:rPr lang="en-US" sz="2800" dirty="0" smtClean="0"/>
              <a:t>2011</a:t>
            </a:r>
            <a:r>
              <a:rPr lang="en-US" sz="2800" dirty="0"/>
              <a:t>)	</a:t>
            </a:r>
          </a:p>
          <a:p>
            <a:endParaRPr lang="en-US" sz="2000" dirty="0" smtClean="0"/>
          </a:p>
          <a:p>
            <a:r>
              <a:rPr lang="en-US" sz="2800" dirty="0" smtClean="0"/>
              <a:t>Carrier </a:t>
            </a:r>
            <a:r>
              <a:rPr lang="en-US" sz="2800" dirty="0"/>
              <a:t>who did not endorse, have not properly endorsed include:</a:t>
            </a:r>
          </a:p>
          <a:p>
            <a:pPr marL="365760" lvl="1" indent="0">
              <a:buNone/>
            </a:pPr>
            <a:r>
              <a:rPr lang="en-US" sz="2400" dirty="0" smtClean="0"/>
              <a:t>        State Farm, GEICO, Progressive, etc. </a:t>
            </a:r>
          </a:p>
          <a:p>
            <a:endParaRPr lang="en-US" sz="2000" dirty="0"/>
          </a:p>
          <a:p>
            <a:r>
              <a:rPr lang="en-US" sz="2800" dirty="0"/>
              <a:t>NCCI Edits and OPPS reductions are now permitted “if it doesn’t constitute a utilization limit.” </a:t>
            </a:r>
          </a:p>
        </p:txBody>
      </p:sp>
      <p:sp>
        <p:nvSpPr>
          <p:cNvPr id="3" name="Title 2"/>
          <p:cNvSpPr>
            <a:spLocks noGrp="1"/>
          </p:cNvSpPr>
          <p:nvPr>
            <p:ph type="title"/>
          </p:nvPr>
        </p:nvSpPr>
        <p:spPr/>
        <p:txBody>
          <a:bodyPr>
            <a:normAutofit/>
          </a:bodyPr>
          <a:lstStyle/>
          <a:p>
            <a:r>
              <a:rPr lang="en-US" sz="3100" dirty="0" smtClean="0"/>
              <a:t>Fee Schedule Litigation: Permissive</a:t>
            </a:r>
            <a:endParaRPr lang="en-US" sz="3100" dirty="0"/>
          </a:p>
        </p:txBody>
      </p:sp>
    </p:spTree>
    <p:extLst>
      <p:ext uri="{BB962C8B-B14F-4D97-AF65-F5344CB8AC3E}">
        <p14:creationId xmlns:p14="http://schemas.microsoft.com/office/powerpoint/2010/main" val="35594101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OPPS: Outpatient Payment Perspective System– A creation of CMS </a:t>
            </a:r>
          </a:p>
          <a:p>
            <a:endParaRPr lang="en-US" sz="1400" dirty="0" smtClean="0"/>
          </a:p>
          <a:p>
            <a:r>
              <a:rPr lang="en-US" dirty="0" smtClean="0"/>
              <a:t>Carriers attempted to use OPPS as a method of reducing fee schedule payments</a:t>
            </a:r>
          </a:p>
          <a:p>
            <a:endParaRPr lang="en-US" sz="1400" dirty="0" smtClean="0"/>
          </a:p>
          <a:p>
            <a:r>
              <a:rPr lang="en-US" dirty="0" smtClean="0"/>
              <a:t>Nationwide Mutual Fire Ins Co. VS AFO Imaging (FLA 2nd DCA 2012)</a:t>
            </a:r>
          </a:p>
          <a:p>
            <a:endParaRPr lang="en-US" dirty="0"/>
          </a:p>
        </p:txBody>
      </p:sp>
      <p:sp>
        <p:nvSpPr>
          <p:cNvPr id="3" name="Title 2"/>
          <p:cNvSpPr>
            <a:spLocks noGrp="1"/>
          </p:cNvSpPr>
          <p:nvPr>
            <p:ph type="title"/>
          </p:nvPr>
        </p:nvSpPr>
        <p:spPr/>
        <p:txBody>
          <a:bodyPr>
            <a:normAutofit/>
          </a:bodyPr>
          <a:lstStyle/>
          <a:p>
            <a:r>
              <a:rPr lang="en-US" sz="3100" dirty="0" smtClean="0"/>
              <a:t>Fee Schedule Litigation: OPPS</a:t>
            </a:r>
            <a:endParaRPr lang="en-US" sz="3100" dirty="0"/>
          </a:p>
        </p:txBody>
      </p:sp>
    </p:spTree>
    <p:extLst>
      <p:ext uri="{BB962C8B-B14F-4D97-AF65-F5344CB8AC3E}">
        <p14:creationId xmlns:p14="http://schemas.microsoft.com/office/powerpoint/2010/main" val="18912192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NCCI Edits: National Correct Coding Initiative developed by CMS </a:t>
            </a:r>
          </a:p>
          <a:p>
            <a:endParaRPr lang="en-US" sz="1400" dirty="0" smtClean="0"/>
          </a:p>
          <a:p>
            <a:r>
              <a:rPr lang="en-US" dirty="0" smtClean="0"/>
              <a:t>Carriers attempted to further reduce fee schedule payments to providers by refusing to pay for a second service rendered on the same day</a:t>
            </a:r>
          </a:p>
          <a:p>
            <a:endParaRPr lang="en-US" sz="1400" dirty="0" smtClean="0"/>
          </a:p>
          <a:p>
            <a:r>
              <a:rPr lang="en-US" dirty="0" smtClean="0"/>
              <a:t>SOCC PL d/b/a South Orange Wellness vs. State Farm (Fla. 5</a:t>
            </a:r>
            <a:r>
              <a:rPr lang="en-US" baseline="30000" dirty="0" smtClean="0"/>
              <a:t>th</a:t>
            </a:r>
            <a:r>
              <a:rPr lang="en-US" dirty="0" smtClean="0"/>
              <a:t> DCA 2012)</a:t>
            </a:r>
            <a:endParaRPr lang="en-US" dirty="0"/>
          </a:p>
        </p:txBody>
      </p:sp>
      <p:sp>
        <p:nvSpPr>
          <p:cNvPr id="3" name="Title 2"/>
          <p:cNvSpPr>
            <a:spLocks noGrp="1"/>
          </p:cNvSpPr>
          <p:nvPr>
            <p:ph type="title"/>
          </p:nvPr>
        </p:nvSpPr>
        <p:spPr/>
        <p:txBody>
          <a:bodyPr>
            <a:normAutofit/>
          </a:bodyPr>
          <a:lstStyle/>
          <a:p>
            <a:r>
              <a:rPr lang="en-US" sz="3600" dirty="0" smtClean="0"/>
              <a:t>Fee Schedule Litigation: NCCI edits</a:t>
            </a:r>
            <a:endParaRPr lang="en-US" sz="3600" dirty="0"/>
          </a:p>
        </p:txBody>
      </p:sp>
    </p:spTree>
    <p:extLst>
      <p:ext uri="{BB962C8B-B14F-4D97-AF65-F5344CB8AC3E}">
        <p14:creationId xmlns:p14="http://schemas.microsoft.com/office/powerpoint/2010/main" val="36746980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t>Must </a:t>
            </a:r>
            <a:r>
              <a:rPr lang="en-US" sz="2800" dirty="0"/>
              <a:t>a carrier specifically include a policy endorsement in order to use the lower reimbursement amount (fee schedule) set forth in the PIP statute?  </a:t>
            </a:r>
            <a:endParaRPr lang="en-US" sz="2800" dirty="0" smtClean="0"/>
          </a:p>
          <a:p>
            <a:pPr>
              <a:spcBef>
                <a:spcPts val="1200"/>
              </a:spcBef>
            </a:pPr>
            <a:r>
              <a:rPr lang="en-US" sz="2800" dirty="0" smtClean="0"/>
              <a:t>The </a:t>
            </a:r>
            <a:r>
              <a:rPr lang="en-US" sz="2800" dirty="0"/>
              <a:t>answer intended by the legislature when they amended 627.7311 is “no”; however, the applicable section of 627.736 directly conflicts with this. </a:t>
            </a:r>
            <a:endParaRPr lang="en-US" sz="2800" dirty="0" smtClean="0"/>
          </a:p>
          <a:p>
            <a:pPr>
              <a:spcBef>
                <a:spcPts val="1200"/>
              </a:spcBef>
            </a:pPr>
            <a:r>
              <a:rPr lang="en-US" sz="2800" dirty="0" smtClean="0"/>
              <a:t>This </a:t>
            </a:r>
            <a:r>
              <a:rPr lang="en-US" sz="2800" dirty="0"/>
              <a:t>issue will only be resolved through PIP litigation. </a:t>
            </a:r>
          </a:p>
          <a:p>
            <a:endParaRPr lang="en-US" dirty="0"/>
          </a:p>
        </p:txBody>
      </p:sp>
      <p:sp>
        <p:nvSpPr>
          <p:cNvPr id="3" name="Title 2"/>
          <p:cNvSpPr>
            <a:spLocks noGrp="1"/>
          </p:cNvSpPr>
          <p:nvPr>
            <p:ph type="title"/>
          </p:nvPr>
        </p:nvSpPr>
        <p:spPr/>
        <p:txBody>
          <a:bodyPr>
            <a:normAutofit fontScale="90000"/>
          </a:bodyPr>
          <a:lstStyle/>
          <a:p>
            <a:r>
              <a:rPr lang="en-US" sz="3600" dirty="0" smtClean="0"/>
              <a:t>Fee Schedule Litigation Will </a:t>
            </a:r>
            <a:r>
              <a:rPr lang="en-US" sz="3600" dirty="0"/>
              <a:t>C</a:t>
            </a:r>
            <a:r>
              <a:rPr lang="en-US" sz="3600" dirty="0" smtClean="0"/>
              <a:t>ontinue</a:t>
            </a:r>
            <a:endParaRPr lang="en-US" sz="3600" dirty="0"/>
          </a:p>
        </p:txBody>
      </p:sp>
    </p:spTree>
    <p:extLst>
      <p:ext uri="{BB962C8B-B14F-4D97-AF65-F5344CB8AC3E}">
        <p14:creationId xmlns:p14="http://schemas.microsoft.com/office/powerpoint/2010/main" val="22029844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This is intended for providers of emergency services and care and inpatient hospital treatment rendered by MDs/DOs/Dentists. </a:t>
            </a:r>
            <a:endParaRPr lang="en-US" sz="2600" dirty="0" smtClean="0"/>
          </a:p>
          <a:p>
            <a:pPr marL="109728" indent="0">
              <a:buNone/>
            </a:pPr>
            <a:r>
              <a:rPr lang="en-US" sz="2600" i="1" dirty="0"/>
              <a:t> </a:t>
            </a:r>
            <a:r>
              <a:rPr lang="en-US" sz="2600" i="1" dirty="0" smtClean="0"/>
              <a:t>  This </a:t>
            </a:r>
            <a:r>
              <a:rPr lang="en-US" sz="2600" i="1" dirty="0"/>
              <a:t>does not include hospitals</a:t>
            </a:r>
            <a:r>
              <a:rPr lang="en-US" sz="2600" dirty="0"/>
              <a:t>.</a:t>
            </a:r>
          </a:p>
          <a:p>
            <a:pPr>
              <a:spcBef>
                <a:spcPts val="1200"/>
              </a:spcBef>
            </a:pPr>
            <a:r>
              <a:rPr lang="en-US" sz="2600" dirty="0"/>
              <a:t>If an emergency service provider submits claims within 30 days of notification of a covered loss, those providers should be paid </a:t>
            </a:r>
            <a:r>
              <a:rPr lang="en-US" sz="2600" i="1" dirty="0"/>
              <a:t>before</a:t>
            </a:r>
            <a:r>
              <a:rPr lang="en-US" sz="2600" dirty="0"/>
              <a:t> the Hospital bill can exhaust the PIP benefits.  </a:t>
            </a:r>
            <a:endParaRPr lang="en-US" sz="2600" dirty="0" smtClean="0"/>
          </a:p>
          <a:p>
            <a:endParaRPr lang="en-US" dirty="0"/>
          </a:p>
        </p:txBody>
      </p:sp>
      <p:sp>
        <p:nvSpPr>
          <p:cNvPr id="3" name="Title 2"/>
          <p:cNvSpPr>
            <a:spLocks noGrp="1"/>
          </p:cNvSpPr>
          <p:nvPr>
            <p:ph type="title"/>
          </p:nvPr>
        </p:nvSpPr>
        <p:spPr/>
        <p:txBody>
          <a:bodyPr>
            <a:normAutofit fontScale="90000"/>
          </a:bodyPr>
          <a:lstStyle/>
          <a:p>
            <a:r>
              <a:rPr lang="en-US" dirty="0" smtClean="0"/>
              <a:t>Payment of Benefits</a:t>
            </a:r>
            <a:br>
              <a:rPr lang="en-US" dirty="0" smtClean="0"/>
            </a:br>
            <a:r>
              <a:rPr lang="en-US" sz="3100" dirty="0" smtClean="0"/>
              <a:t>$5,000 Reservation of Benefits</a:t>
            </a:r>
            <a:endParaRPr lang="en-US" dirty="0"/>
          </a:p>
        </p:txBody>
      </p:sp>
    </p:spTree>
    <p:extLst>
      <p:ext uri="{BB962C8B-B14F-4D97-AF65-F5344CB8AC3E}">
        <p14:creationId xmlns:p14="http://schemas.microsoft.com/office/powerpoint/2010/main" val="152383135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Nuts &amp; Bolts of</a:t>
            </a:r>
            <a:br>
              <a:rPr lang="en-US" dirty="0" smtClean="0"/>
            </a:br>
            <a:r>
              <a:rPr lang="en-US" dirty="0" smtClean="0"/>
              <a:t> Florida’s PIP Law 2012/2013</a:t>
            </a:r>
            <a:endParaRPr lang="en-US" dirty="0"/>
          </a:p>
        </p:txBody>
      </p:sp>
      <p:sp>
        <p:nvSpPr>
          <p:cNvPr id="3" name="Subtitle 2"/>
          <p:cNvSpPr>
            <a:spLocks noGrp="1"/>
          </p:cNvSpPr>
          <p:nvPr>
            <p:ph type="subTitle" idx="1"/>
          </p:nvPr>
        </p:nvSpPr>
        <p:spPr/>
        <p:txBody>
          <a:bodyPr/>
          <a:lstStyle/>
          <a:p>
            <a:r>
              <a:rPr lang="en-US" dirty="0" smtClean="0"/>
              <a:t>Bradford Cederberg, PA</a:t>
            </a:r>
            <a:endParaRPr lang="en-US" dirty="0"/>
          </a:p>
        </p:txBody>
      </p:sp>
    </p:spTree>
    <p:extLst>
      <p:ext uri="{BB962C8B-B14F-4D97-AF65-F5344CB8AC3E}">
        <p14:creationId xmlns:p14="http://schemas.microsoft.com/office/powerpoint/2010/main" val="256383757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pPr>
            <a:r>
              <a:rPr lang="en-US" sz="2600" dirty="0"/>
              <a:t>Hospitals </a:t>
            </a:r>
            <a:r>
              <a:rPr lang="en-US" sz="2600" dirty="0" smtClean="0"/>
              <a:t>often receive PIP limits even when  </a:t>
            </a:r>
            <a:r>
              <a:rPr lang="en-US" sz="2600" dirty="0"/>
              <a:t>emergency service </a:t>
            </a:r>
            <a:r>
              <a:rPr lang="en-US" sz="2600" dirty="0" smtClean="0"/>
              <a:t>providers </a:t>
            </a:r>
            <a:r>
              <a:rPr lang="en-US" sz="2600" dirty="0"/>
              <a:t>submit their bills in within the 30 day window</a:t>
            </a:r>
            <a:r>
              <a:rPr lang="en-US" sz="2600" dirty="0" smtClean="0"/>
              <a:t>. This is improper.</a:t>
            </a:r>
            <a:endParaRPr lang="en-US" sz="2600" dirty="0"/>
          </a:p>
          <a:p>
            <a:pPr>
              <a:spcBef>
                <a:spcPts val="1200"/>
              </a:spcBef>
            </a:pPr>
            <a:r>
              <a:rPr lang="en-US" sz="2600" dirty="0"/>
              <a:t>Providers of emergency services and care have priority to $5,000 of the $10,000 in PIP benefits only if their bill is received within 30 days of the date the carrier learns of the accident. </a:t>
            </a:r>
          </a:p>
          <a:p>
            <a:endParaRPr lang="en-US" dirty="0"/>
          </a:p>
        </p:txBody>
      </p:sp>
      <p:sp>
        <p:nvSpPr>
          <p:cNvPr id="3" name="Title 2"/>
          <p:cNvSpPr>
            <a:spLocks noGrp="1"/>
          </p:cNvSpPr>
          <p:nvPr>
            <p:ph type="title"/>
          </p:nvPr>
        </p:nvSpPr>
        <p:spPr/>
        <p:txBody>
          <a:bodyPr>
            <a:normAutofit fontScale="90000"/>
          </a:bodyPr>
          <a:lstStyle/>
          <a:p>
            <a:r>
              <a:rPr lang="en-US" dirty="0" smtClean="0"/>
              <a:t>Payment of Benefits</a:t>
            </a:r>
            <a:br>
              <a:rPr lang="en-US" dirty="0" smtClean="0"/>
            </a:br>
            <a:r>
              <a:rPr lang="en-US" sz="3100" dirty="0" smtClean="0"/>
              <a:t>$5,000 Reservation of Benefits</a:t>
            </a:r>
            <a:endParaRPr lang="en-US" dirty="0"/>
          </a:p>
        </p:txBody>
      </p:sp>
    </p:spTree>
    <p:extLst>
      <p:ext uri="{BB962C8B-B14F-4D97-AF65-F5344CB8AC3E}">
        <p14:creationId xmlns:p14="http://schemas.microsoft.com/office/powerpoint/2010/main" val="256219169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If fraud is suspected, the carrier must notify the provider in writing within 30 days of the receipt of the claim that it is being investigated for suspected fraud.</a:t>
            </a:r>
          </a:p>
          <a:p>
            <a:pPr>
              <a:spcBef>
                <a:spcPts val="1200"/>
              </a:spcBef>
            </a:pPr>
            <a:r>
              <a:rPr lang="en-US" sz="2400" dirty="0"/>
              <a:t>If notification is made, it extends the time to conduct the fraud investigation.</a:t>
            </a:r>
          </a:p>
          <a:p>
            <a:pPr>
              <a:spcBef>
                <a:spcPts val="1200"/>
              </a:spcBef>
            </a:pPr>
            <a:r>
              <a:rPr lang="en-US" sz="2400" dirty="0"/>
              <a:t>The claim must be denied or paid with interest within 90 days of submission.</a:t>
            </a:r>
          </a:p>
          <a:p>
            <a:pPr>
              <a:spcBef>
                <a:spcPts val="1200"/>
              </a:spcBef>
            </a:pPr>
            <a:r>
              <a:rPr lang="en-US" sz="2400" dirty="0"/>
              <a:t>The suspected fraud must be reported to the Department of Insurance Fraud.</a:t>
            </a:r>
          </a:p>
          <a:p>
            <a:endParaRPr lang="en-US" dirty="0"/>
          </a:p>
        </p:txBody>
      </p:sp>
      <p:sp>
        <p:nvSpPr>
          <p:cNvPr id="3" name="Title 2"/>
          <p:cNvSpPr>
            <a:spLocks noGrp="1"/>
          </p:cNvSpPr>
          <p:nvPr>
            <p:ph type="title"/>
          </p:nvPr>
        </p:nvSpPr>
        <p:spPr/>
        <p:txBody>
          <a:bodyPr>
            <a:normAutofit fontScale="90000"/>
          </a:bodyPr>
          <a:lstStyle/>
          <a:p>
            <a:r>
              <a:rPr lang="en-US" sz="4000" dirty="0" smtClean="0"/>
              <a:t>Payment of Benefits</a:t>
            </a:r>
            <a:br>
              <a:rPr lang="en-US" sz="4000" dirty="0" smtClean="0"/>
            </a:br>
            <a:r>
              <a:rPr lang="en-US" sz="3100" dirty="0" smtClean="0"/>
              <a:t>90 Day Tolling if Fraud is Suspected</a:t>
            </a:r>
            <a:endParaRPr lang="en-US" sz="3100" dirty="0"/>
          </a:p>
        </p:txBody>
      </p:sp>
    </p:spTree>
    <p:extLst>
      <p:ext uri="{BB962C8B-B14F-4D97-AF65-F5344CB8AC3E}">
        <p14:creationId xmlns:p14="http://schemas.microsoft.com/office/powerpoint/2010/main" val="15851396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Examinations Under Oath (EUO) are now a condition precedent to receiving PIP benefits</a:t>
            </a:r>
            <a:r>
              <a:rPr lang="en-US" sz="2800" dirty="0" smtClean="0"/>
              <a:t>.</a:t>
            </a:r>
          </a:p>
          <a:p>
            <a:endParaRPr lang="en-US" sz="1400" b="1" dirty="0"/>
          </a:p>
          <a:p>
            <a:r>
              <a:rPr lang="en-US" sz="2800" dirty="0" smtClean="0"/>
              <a:t>Custer Medical Center vs. United (</a:t>
            </a:r>
            <a:r>
              <a:rPr lang="en-US" sz="2800" dirty="0" err="1" smtClean="0"/>
              <a:t>Fla</a:t>
            </a:r>
            <a:r>
              <a:rPr lang="en-US" sz="2800" dirty="0" smtClean="0"/>
              <a:t> 3rd DCA 2010)</a:t>
            </a:r>
            <a:endParaRPr lang="en-US" sz="2800" dirty="0"/>
          </a:p>
        </p:txBody>
      </p:sp>
      <p:sp>
        <p:nvSpPr>
          <p:cNvPr id="3" name="Title 2"/>
          <p:cNvSpPr>
            <a:spLocks noGrp="1"/>
          </p:cNvSpPr>
          <p:nvPr>
            <p:ph type="title"/>
          </p:nvPr>
        </p:nvSpPr>
        <p:spPr/>
        <p:txBody>
          <a:bodyPr>
            <a:normAutofit/>
          </a:bodyPr>
          <a:lstStyle/>
          <a:p>
            <a:r>
              <a:rPr lang="en-US" sz="3600" dirty="0" smtClean="0"/>
              <a:t>Examinations Under Oath (EUO)</a:t>
            </a:r>
            <a:endParaRPr lang="en-US" sz="3600" dirty="0"/>
          </a:p>
        </p:txBody>
      </p:sp>
    </p:spTree>
    <p:extLst>
      <p:ext uri="{BB962C8B-B14F-4D97-AF65-F5344CB8AC3E}">
        <p14:creationId xmlns:p14="http://schemas.microsoft.com/office/powerpoint/2010/main" val="31369372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pPr>
            <a:r>
              <a:rPr lang="en-US" sz="2400" dirty="0" smtClean="0"/>
              <a:t>If an injured patient </a:t>
            </a:r>
            <a:r>
              <a:rPr lang="en-US" sz="2400" dirty="0"/>
              <a:t>does not attend an EUO, </a:t>
            </a:r>
            <a:r>
              <a:rPr lang="en-US" sz="2400" dirty="0" smtClean="0"/>
              <a:t>none of the medical providers have a right to payment until </a:t>
            </a:r>
            <a:r>
              <a:rPr lang="en-US" sz="2400" dirty="0"/>
              <a:t>the patient </a:t>
            </a:r>
            <a:r>
              <a:rPr lang="en-US" sz="2400" dirty="0" smtClean="0"/>
              <a:t>sits for the Examination Under Oath.</a:t>
            </a:r>
            <a:endParaRPr lang="en-US" sz="2400" dirty="0"/>
          </a:p>
          <a:p>
            <a:endParaRPr lang="en-US" sz="2900" dirty="0"/>
          </a:p>
        </p:txBody>
      </p:sp>
      <p:sp>
        <p:nvSpPr>
          <p:cNvPr id="3" name="Title 2"/>
          <p:cNvSpPr>
            <a:spLocks noGrp="1"/>
          </p:cNvSpPr>
          <p:nvPr>
            <p:ph type="title"/>
          </p:nvPr>
        </p:nvSpPr>
        <p:spPr/>
        <p:txBody>
          <a:bodyPr>
            <a:normAutofit/>
          </a:bodyPr>
          <a:lstStyle/>
          <a:p>
            <a:r>
              <a:rPr lang="en-US" sz="3600" dirty="0" smtClean="0"/>
              <a:t>Examinations Under Oath (EUO)</a:t>
            </a:r>
            <a:endParaRPr lang="en-US" sz="3600" dirty="0"/>
          </a:p>
        </p:txBody>
      </p:sp>
    </p:spTree>
    <p:extLst>
      <p:ext uri="{BB962C8B-B14F-4D97-AF65-F5344CB8AC3E}">
        <p14:creationId xmlns:p14="http://schemas.microsoft.com/office/powerpoint/2010/main" val="262505905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A </a:t>
            </a:r>
            <a:r>
              <a:rPr lang="en-US" sz="2400" dirty="0"/>
              <a:t>health care provider is not required to attend an EUO. </a:t>
            </a:r>
            <a:endParaRPr lang="en-US" sz="2400" dirty="0" smtClean="0"/>
          </a:p>
          <a:p>
            <a:endParaRPr lang="en-US" sz="1400" dirty="0"/>
          </a:p>
          <a:p>
            <a:pPr>
              <a:spcBef>
                <a:spcPts val="1200"/>
              </a:spcBef>
            </a:pPr>
            <a:r>
              <a:rPr lang="en-US" sz="2400" dirty="0"/>
              <a:t>The questions in an EUO are limited to relevant information including accident details, coverage eligibility, or claimant information, or information that could be reasonably expected to lead to relevant information. </a:t>
            </a:r>
          </a:p>
          <a:p>
            <a:endParaRPr lang="en-US" dirty="0"/>
          </a:p>
        </p:txBody>
      </p:sp>
      <p:sp>
        <p:nvSpPr>
          <p:cNvPr id="3" name="Title 2"/>
          <p:cNvSpPr>
            <a:spLocks noGrp="1"/>
          </p:cNvSpPr>
          <p:nvPr>
            <p:ph type="title"/>
          </p:nvPr>
        </p:nvSpPr>
        <p:spPr/>
        <p:txBody>
          <a:bodyPr>
            <a:normAutofit/>
          </a:bodyPr>
          <a:lstStyle/>
          <a:p>
            <a:r>
              <a:rPr lang="en-US" sz="3600" dirty="0" smtClean="0"/>
              <a:t>Examinations Under Oath (EUO)</a:t>
            </a:r>
            <a:endParaRPr lang="en-US" sz="3600" dirty="0"/>
          </a:p>
        </p:txBody>
      </p:sp>
    </p:spTree>
    <p:extLst>
      <p:ext uri="{BB962C8B-B14F-4D97-AF65-F5344CB8AC3E}">
        <p14:creationId xmlns:p14="http://schemas.microsoft.com/office/powerpoint/2010/main" val="20847380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97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0" y="3048000"/>
            <a:ext cx="3270849" cy="990600"/>
          </a:xfrm>
          <a:scene3d>
            <a:camera prst="orthographicFront"/>
            <a:lightRig rig="threePt" dir="t"/>
          </a:scene3d>
          <a:sp3d>
            <a:bevelT/>
          </a:sp3d>
        </p:spPr>
      </p:pic>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54354119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393192" lvl="1" indent="0">
              <a:spcAft>
                <a:spcPts val="600"/>
              </a:spcAft>
              <a:buNone/>
            </a:pPr>
            <a:r>
              <a:rPr lang="en-US" sz="2400" b="1" dirty="0" smtClean="0"/>
              <a:t>INITIAL TREATMENT:  </a:t>
            </a:r>
          </a:p>
          <a:p>
            <a:pPr marL="393192" lvl="1" indent="0">
              <a:spcAft>
                <a:spcPts val="600"/>
              </a:spcAft>
              <a:buNone/>
            </a:pPr>
            <a:r>
              <a:rPr lang="en-US" sz="2400" b="1" dirty="0" smtClean="0"/>
              <a:t>An injured person MUST receive some type of medical care within 14 </a:t>
            </a:r>
            <a:r>
              <a:rPr lang="en-US" sz="2400" b="1" dirty="0"/>
              <a:t>days of </a:t>
            </a:r>
            <a:r>
              <a:rPr lang="en-US" sz="2400" b="1" dirty="0" smtClean="0"/>
              <a:t>their accident or there is NO PIP 	coverage available. </a:t>
            </a:r>
          </a:p>
          <a:p>
            <a:pPr marL="393192" lvl="1" indent="0">
              <a:spcAft>
                <a:spcPts val="600"/>
              </a:spcAft>
              <a:buNone/>
            </a:pPr>
            <a:r>
              <a:rPr lang="en-US" sz="2400" b="1" dirty="0" smtClean="0"/>
              <a:t>They </a:t>
            </a:r>
            <a:r>
              <a:rPr lang="en-US" sz="2400" b="1" dirty="0"/>
              <a:t>can go anywhere for </a:t>
            </a:r>
            <a:r>
              <a:rPr lang="en-US" sz="2400" b="1" dirty="0" smtClean="0"/>
              <a:t>initial treatment. </a:t>
            </a:r>
            <a:endParaRPr lang="en-US" sz="2400" b="1" dirty="0"/>
          </a:p>
          <a:p>
            <a:pPr lvl="4"/>
            <a:r>
              <a:rPr lang="en-US" sz="2400" b="1" dirty="0" smtClean="0"/>
              <a:t>Hospital</a:t>
            </a:r>
            <a:endParaRPr lang="en-US" sz="2400" b="1" dirty="0"/>
          </a:p>
          <a:p>
            <a:pPr lvl="4"/>
            <a:r>
              <a:rPr lang="en-US" sz="2400" b="1" dirty="0" smtClean="0"/>
              <a:t>Ambulatory Care Center</a:t>
            </a:r>
          </a:p>
          <a:p>
            <a:pPr lvl="4"/>
            <a:r>
              <a:rPr lang="en-US" sz="2400" b="1" dirty="0" smtClean="0"/>
              <a:t>MD/DO and even Chiropractor</a:t>
            </a:r>
          </a:p>
          <a:p>
            <a:pPr lvl="4"/>
            <a:r>
              <a:rPr lang="en-US" sz="2400" b="1" dirty="0" smtClean="0"/>
              <a:t>Ambulance/EMTs </a:t>
            </a:r>
          </a:p>
        </p:txBody>
      </p:sp>
      <p:sp>
        <p:nvSpPr>
          <p:cNvPr id="3" name="Title 2"/>
          <p:cNvSpPr>
            <a:spLocks noGrp="1"/>
          </p:cNvSpPr>
          <p:nvPr>
            <p:ph type="title"/>
          </p:nvPr>
        </p:nvSpPr>
        <p:spPr/>
        <p:txBody>
          <a:bodyPr>
            <a:normAutofit/>
          </a:bodyPr>
          <a:lstStyle/>
          <a:p>
            <a:pPr lvl="0"/>
            <a:r>
              <a:rPr lang="en-US" sz="3600" dirty="0" smtClean="0"/>
              <a:t>PIP LAW 2013: THE HIGHLIGHTS</a:t>
            </a:r>
            <a:endParaRPr lang="en-US" sz="3600" dirty="0"/>
          </a:p>
        </p:txBody>
      </p:sp>
    </p:spTree>
    <p:extLst>
      <p:ext uri="{BB962C8B-B14F-4D97-AF65-F5344CB8AC3E}">
        <p14:creationId xmlns:p14="http://schemas.microsoft.com/office/powerpoint/2010/main" val="118653407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a:bodyPr>
          <a:lstStyle/>
          <a:p>
            <a:pPr marL="630936" lvl="2" indent="0">
              <a:buNone/>
            </a:pPr>
            <a:r>
              <a:rPr lang="en-US" sz="2400" b="1" dirty="0" smtClean="0"/>
              <a:t>FOLLOW UP SERVICES AND CARE</a:t>
            </a:r>
          </a:p>
          <a:p>
            <a:pPr marL="630936" lvl="2" indent="0">
              <a:buNone/>
            </a:pPr>
            <a:r>
              <a:rPr lang="en-US" sz="2000" b="1" dirty="0" smtClean="0"/>
              <a:t>IF you are referred from your initial provider AND  your treatment is “</a:t>
            </a:r>
            <a:r>
              <a:rPr lang="en-US" sz="2000" b="1" i="1" dirty="0" smtClean="0"/>
              <a:t>consistent </a:t>
            </a:r>
            <a:r>
              <a:rPr lang="en-US" sz="2000" b="1" i="1" dirty="0"/>
              <a:t>with </a:t>
            </a:r>
            <a:r>
              <a:rPr lang="en-US" sz="2000" b="1" i="1" dirty="0" smtClean="0"/>
              <a:t>the </a:t>
            </a:r>
            <a:r>
              <a:rPr lang="en-US" sz="2000" b="1" i="1" dirty="0"/>
              <a:t>underlying </a:t>
            </a:r>
            <a:r>
              <a:rPr lang="en-US" sz="2000" b="1" i="1" dirty="0" smtClean="0"/>
              <a:t>medical </a:t>
            </a:r>
            <a:r>
              <a:rPr lang="en-US" sz="2000" b="1" i="1" dirty="0"/>
              <a:t>diagnosis</a:t>
            </a:r>
            <a:r>
              <a:rPr lang="en-US" sz="2000" b="1" dirty="0"/>
              <a:t> </a:t>
            </a:r>
            <a:r>
              <a:rPr lang="en-US" sz="2000" b="1" i="1" dirty="0" smtClean="0"/>
              <a:t>rendered</a:t>
            </a:r>
            <a:r>
              <a:rPr lang="en-US" sz="2000" b="1" dirty="0" smtClean="0"/>
              <a:t>” you can obtain follow up care. </a:t>
            </a:r>
          </a:p>
          <a:p>
            <a:pPr marL="630936" lvl="2" indent="0">
              <a:buNone/>
            </a:pPr>
            <a:endParaRPr lang="en-US" sz="2000" b="1" dirty="0" smtClean="0"/>
          </a:p>
          <a:p>
            <a:pPr marL="630936" lvl="2" indent="0">
              <a:buNone/>
            </a:pPr>
            <a:r>
              <a:rPr lang="en-US" sz="2000" b="1" dirty="0" smtClean="0"/>
              <a:t>Hospitals and ambulatory surgery centers can provide follow up care, as can PAs and ARNPs and PTs can if the referral is made by an MD or DO.</a:t>
            </a:r>
          </a:p>
          <a:p>
            <a:pPr marL="630936" lvl="2" indent="0">
              <a:buNone/>
            </a:pPr>
            <a:endParaRPr lang="en-US" sz="2000" b="1" dirty="0"/>
          </a:p>
          <a:p>
            <a:pPr marL="630936" lvl="2" indent="0">
              <a:buNone/>
            </a:pPr>
            <a:r>
              <a:rPr lang="en-US" sz="2000" b="1" dirty="0" smtClean="0"/>
              <a:t>Expect a lot of denial of charges (and resulting litigation if you wish to be paid) asserting that follow up care is not consistent with the underlying medical diagnosis and/or the follow up care was not based on a referral from initial treating health care provider.</a:t>
            </a:r>
            <a:endParaRPr lang="en-US" sz="2000" dirty="0"/>
          </a:p>
        </p:txBody>
      </p:sp>
      <p:sp>
        <p:nvSpPr>
          <p:cNvPr id="3" name="Title 2"/>
          <p:cNvSpPr>
            <a:spLocks noGrp="1"/>
          </p:cNvSpPr>
          <p:nvPr>
            <p:ph type="title"/>
          </p:nvPr>
        </p:nvSpPr>
        <p:spPr/>
        <p:txBody>
          <a:bodyPr>
            <a:normAutofit/>
          </a:bodyPr>
          <a:lstStyle/>
          <a:p>
            <a:pPr lvl="0"/>
            <a:r>
              <a:rPr lang="en-US" sz="3600" dirty="0">
                <a:effectLst/>
              </a:rPr>
              <a:t>Follow Up Services and </a:t>
            </a:r>
            <a:r>
              <a:rPr lang="en-US" sz="3600" dirty="0" smtClean="0">
                <a:effectLst/>
              </a:rPr>
              <a:t>Care</a:t>
            </a:r>
            <a:endParaRPr lang="en-US" sz="3600" dirty="0"/>
          </a:p>
        </p:txBody>
      </p:sp>
    </p:spTree>
    <p:extLst>
      <p:ext uri="{BB962C8B-B14F-4D97-AF65-F5344CB8AC3E}">
        <p14:creationId xmlns:p14="http://schemas.microsoft.com/office/powerpoint/2010/main" val="29521663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a:bodyPr>
          <a:lstStyle/>
          <a:p>
            <a:r>
              <a:rPr lang="en-US" dirty="0"/>
              <a:t>$10,000 if there is an EMC</a:t>
            </a:r>
          </a:p>
          <a:p>
            <a:pPr marL="109728" indent="0">
              <a:buNone/>
            </a:pPr>
            <a:r>
              <a:rPr lang="en-US" dirty="0"/>
              <a:t> </a:t>
            </a:r>
            <a:r>
              <a:rPr lang="en-US" dirty="0" smtClean="0"/>
              <a:t>  $</a:t>
            </a:r>
            <a:r>
              <a:rPr lang="en-US" dirty="0"/>
              <a:t>2500 if there is not an EMC  </a:t>
            </a:r>
          </a:p>
          <a:p>
            <a:endParaRPr lang="en-US" dirty="0"/>
          </a:p>
          <a:p>
            <a:r>
              <a:rPr lang="en-US" dirty="0"/>
              <a:t>EMC is no longer just an Emergency Department issue. It has now become a PIP issue that will affect not only hospitals, but:</a:t>
            </a:r>
          </a:p>
          <a:p>
            <a:pPr marL="109728" indent="0">
              <a:buNone/>
            </a:pPr>
            <a:endParaRPr lang="en-US" sz="1800" dirty="0" smtClean="0"/>
          </a:p>
          <a:p>
            <a:pPr marL="365760" lvl="1" indent="0">
              <a:buNone/>
            </a:pPr>
            <a:r>
              <a:rPr lang="en-US" sz="2000" dirty="0" smtClean="0"/>
              <a:t>Radiologists			Neurosurgeons</a:t>
            </a:r>
          </a:p>
          <a:p>
            <a:pPr marL="365760" lvl="1" indent="0">
              <a:buNone/>
            </a:pPr>
            <a:r>
              <a:rPr lang="en-US" sz="2000" dirty="0" smtClean="0"/>
              <a:t>Orthopedic Surgeons		Neurologists	</a:t>
            </a:r>
          </a:p>
          <a:p>
            <a:pPr marL="365760" lvl="1" indent="0">
              <a:buNone/>
            </a:pPr>
            <a:r>
              <a:rPr lang="en-US" sz="2000" dirty="0" smtClean="0"/>
              <a:t>Family Practitioners		Pain Management</a:t>
            </a:r>
            <a:endParaRPr lang="en-US" sz="2000" dirty="0"/>
          </a:p>
        </p:txBody>
      </p:sp>
      <p:sp>
        <p:nvSpPr>
          <p:cNvPr id="3" name="Title 2"/>
          <p:cNvSpPr>
            <a:spLocks noGrp="1"/>
          </p:cNvSpPr>
          <p:nvPr>
            <p:ph type="title"/>
          </p:nvPr>
        </p:nvSpPr>
        <p:spPr/>
        <p:txBody>
          <a:bodyPr>
            <a:normAutofit/>
          </a:bodyPr>
          <a:lstStyle/>
          <a:p>
            <a:pPr lvl="0"/>
            <a:r>
              <a:rPr lang="en-US" sz="3600" dirty="0" smtClean="0">
                <a:effectLst/>
              </a:rPr>
              <a:t>AMOUNT OF PIP AVAILABLE ?  </a:t>
            </a:r>
            <a:endParaRPr lang="en-US" sz="4000" dirty="0"/>
          </a:p>
        </p:txBody>
      </p:sp>
    </p:spTree>
    <p:extLst>
      <p:ext uri="{BB962C8B-B14F-4D97-AF65-F5344CB8AC3E}">
        <p14:creationId xmlns:p14="http://schemas.microsoft.com/office/powerpoint/2010/main" val="10532221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2700" dirty="0"/>
              <a:t>What Do I </a:t>
            </a:r>
            <a:r>
              <a:rPr lang="en-US" sz="2700" dirty="0" smtClean="0"/>
              <a:t>Do if I’ve Been in an Accident and Need Medical Care?</a:t>
            </a:r>
            <a:r>
              <a:rPr lang="en-US" dirty="0" smtClean="0"/>
              <a:t/>
            </a:r>
            <a:br>
              <a:rPr lang="en-US" dirty="0" smtClean="0"/>
            </a:br>
            <a:endParaRPr lang="en-US" sz="2400" dirty="0"/>
          </a:p>
        </p:txBody>
      </p:sp>
      <p:pic>
        <p:nvPicPr>
          <p:cNvPr id="1031" name="Picture 7"/>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t="23741"/>
          <a:stretch/>
        </p:blipFill>
        <p:spPr bwMode="auto">
          <a:xfrm>
            <a:off x="2057400" y="1066800"/>
            <a:ext cx="5414294" cy="5473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990847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PIP statute allows the determination of an EMC to be made after the fact – the wording in the statute is ‘had’, not ‘has’.</a:t>
            </a:r>
          </a:p>
          <a:p>
            <a:endParaRPr lang="en-US" dirty="0"/>
          </a:p>
          <a:p>
            <a:r>
              <a:rPr lang="en-US" dirty="0"/>
              <a:t>Expect rampant challenges to EMC – it is the difference between an insurer paying out $2500.00 vs. $10,000.00 in benefits.</a:t>
            </a:r>
          </a:p>
        </p:txBody>
      </p:sp>
      <p:sp>
        <p:nvSpPr>
          <p:cNvPr id="3" name="Title 2"/>
          <p:cNvSpPr>
            <a:spLocks noGrp="1"/>
          </p:cNvSpPr>
          <p:nvPr>
            <p:ph type="title"/>
          </p:nvPr>
        </p:nvSpPr>
        <p:spPr/>
        <p:txBody>
          <a:bodyPr>
            <a:normAutofit/>
          </a:bodyPr>
          <a:lstStyle/>
          <a:p>
            <a:pPr lvl="0"/>
            <a:r>
              <a:rPr lang="en-US" sz="3200" dirty="0" smtClean="0"/>
              <a:t>EMERGENCY MEDICAL CONDITION</a:t>
            </a:r>
            <a:endParaRPr lang="en-US" sz="3200" dirty="0"/>
          </a:p>
        </p:txBody>
      </p:sp>
    </p:spTree>
    <p:extLst>
      <p:ext uri="{BB962C8B-B14F-4D97-AF65-F5344CB8AC3E}">
        <p14:creationId xmlns:p14="http://schemas.microsoft.com/office/powerpoint/2010/main" val="38061233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THE PRESENCE OF ABSENCE OF AN EMC </a:t>
            </a:r>
            <a:br>
              <a:rPr lang="en-US" sz="3200" dirty="0" smtClean="0"/>
            </a:br>
            <a:r>
              <a:rPr lang="en-US" sz="3200" dirty="0" smtClean="0"/>
              <a:t>WILL DICTATE AVAILABLE POLICY LIMITS</a:t>
            </a:r>
            <a:endParaRPr lang="en-US" sz="3200" dirty="0"/>
          </a:p>
        </p:txBody>
      </p:sp>
      <p:grpSp>
        <p:nvGrpSpPr>
          <p:cNvPr id="31" name="Group 30"/>
          <p:cNvGrpSpPr/>
          <p:nvPr/>
        </p:nvGrpSpPr>
        <p:grpSpPr>
          <a:xfrm>
            <a:off x="2467708" y="3736346"/>
            <a:ext cx="2300467" cy="2646869"/>
            <a:chOff x="0" y="0"/>
            <a:chExt cx="2112818" cy="2819400"/>
          </a:xfrm>
        </p:grpSpPr>
        <p:pic>
          <p:nvPicPr>
            <p:cNvPr id="32" name="Picture 31" descr="Royalty Free RF Clipart Illustration Of A Friendly Super Hero Captin by Cory Thoman">
              <a:hlinkClick r:id="rId2"/>
            </p:cNvPr>
            <p:cNvPicPr>
              <a:picLocks noChangeAspect="1"/>
            </p:cNvPicPr>
            <p:nvPr/>
          </p:nvPicPr>
          <p:blipFill rotWithShape="1">
            <a:blip r:embed="rId3">
              <a:extLst>
                <a:ext uri="{28A0092B-C50C-407E-A947-70E740481C1C}">
                  <a14:useLocalDpi xmlns:a14="http://schemas.microsoft.com/office/drawing/2010/main" val="0"/>
                </a:ext>
              </a:extLst>
            </a:blip>
            <a:srcRect r="13780"/>
            <a:stretch/>
          </p:blipFill>
          <p:spPr bwMode="auto">
            <a:xfrm>
              <a:off x="0" y="0"/>
              <a:ext cx="2112818" cy="2819400"/>
            </a:xfrm>
            <a:prstGeom prst="rect">
              <a:avLst/>
            </a:prstGeom>
            <a:noFill/>
            <a:ln>
              <a:noFill/>
            </a:ln>
            <a:extLst>
              <a:ext uri="{53640926-AAD7-44D8-BBD7-CCE9431645EC}">
                <a14:shadowObscured xmlns:a14="http://schemas.microsoft.com/office/drawing/2010/main"/>
              </a:ext>
            </a:extLst>
          </p:spPr>
        </p:pic>
        <p:sp>
          <p:nvSpPr>
            <p:cNvPr id="33" name="Text Box 2"/>
            <p:cNvSpPr txBox="1">
              <a:spLocks noChangeArrowheads="1"/>
            </p:cNvSpPr>
            <p:nvPr/>
          </p:nvSpPr>
          <p:spPr bwMode="auto">
            <a:xfrm>
              <a:off x="700326" y="1052887"/>
              <a:ext cx="737045" cy="485805"/>
            </a:xfrm>
            <a:prstGeom prst="rect">
              <a:avLst/>
            </a:prstGeom>
            <a:noFill/>
            <a:ln w="9525">
              <a:noFill/>
              <a:miter lim="800000"/>
              <a:headEnd/>
              <a:tailEnd/>
            </a:ln>
          </p:spPr>
          <p:txBody>
            <a:bodyPr rot="0" vert="horz" wrap="square" lIns="0" tIns="0" rIns="0" bIns="0" anchor="t" anchorCtr="0">
              <a:noAutofit/>
            </a:bodyPr>
            <a:lstStyle/>
            <a:p>
              <a:pPr marL="0" marR="0">
                <a:spcBef>
                  <a:spcPts val="0"/>
                </a:spcBef>
                <a:spcAft>
                  <a:spcPts val="0"/>
                </a:spcAft>
              </a:pPr>
              <a:r>
                <a:rPr lang="en-US" sz="3600" dirty="0">
                  <a:solidFill>
                    <a:srgbClr val="FF0000"/>
                  </a:solidFill>
                  <a:effectLst>
                    <a:outerShdw blurRad="38100" dist="38100" dir="2700000" algn="tl">
                      <a:srgbClr val="000000">
                        <a:alpha val="43137"/>
                      </a:srgbClr>
                    </a:outerShdw>
                  </a:effectLst>
                  <a:latin typeface="Impact"/>
                  <a:ea typeface="Calibri"/>
                  <a:cs typeface="Times New Roman"/>
                </a:rPr>
                <a:t>EMC</a:t>
              </a:r>
              <a:endParaRPr lang="en-US" sz="1600" dirty="0">
                <a:solidFill>
                  <a:srgbClr val="FF0000"/>
                </a:solidFill>
                <a:effectLst>
                  <a:outerShdw blurRad="38100" dist="38100" dir="2700000" algn="tl">
                    <a:srgbClr val="000000">
                      <a:alpha val="43137"/>
                    </a:srgbClr>
                  </a:outerShdw>
                </a:effectLst>
                <a:latin typeface="Calibri"/>
                <a:ea typeface="Calibri"/>
                <a:cs typeface="Times New Roman"/>
              </a:endParaRPr>
            </a:p>
          </p:txBody>
        </p:sp>
      </p:grpSp>
      <p:sp>
        <p:nvSpPr>
          <p:cNvPr id="27" name="Content Placeholder 9"/>
          <p:cNvSpPr txBox="1">
            <a:spLocks/>
          </p:cNvSpPr>
          <p:nvPr/>
        </p:nvSpPr>
        <p:spPr>
          <a:xfrm>
            <a:off x="6488723" y="2863163"/>
            <a:ext cx="2183719" cy="444691"/>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US" sz="3200" b="1" dirty="0" smtClean="0">
                <a:solidFill>
                  <a:srgbClr val="FF0000"/>
                </a:solidFill>
                <a:latin typeface="Arial Black" pitchFamily="34" charset="0"/>
              </a:rPr>
              <a:t>$10,000</a:t>
            </a:r>
            <a:endParaRPr lang="en-US" sz="3200" b="1" dirty="0">
              <a:solidFill>
                <a:srgbClr val="FF0000"/>
              </a:solidFill>
              <a:latin typeface="Arial Black" pitchFamily="34" charset="0"/>
            </a:endParaRPr>
          </a:p>
        </p:txBody>
      </p:sp>
      <p:sp>
        <p:nvSpPr>
          <p:cNvPr id="24" name="Content Placeholder 9"/>
          <p:cNvSpPr txBox="1">
            <a:spLocks/>
          </p:cNvSpPr>
          <p:nvPr/>
        </p:nvSpPr>
        <p:spPr>
          <a:xfrm>
            <a:off x="550983" y="1535726"/>
            <a:ext cx="1823235" cy="444691"/>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US" sz="3200" b="1" dirty="0" smtClean="0">
                <a:solidFill>
                  <a:srgbClr val="FF0000"/>
                </a:solidFill>
                <a:latin typeface="Arial Black" pitchFamily="34" charset="0"/>
              </a:rPr>
              <a:t>$2,500</a:t>
            </a:r>
            <a:endParaRPr lang="en-US" sz="3200" b="1" dirty="0">
              <a:solidFill>
                <a:srgbClr val="FF0000"/>
              </a:solidFill>
              <a:latin typeface="Arial Black" pitchFamily="34" charset="0"/>
            </a:endParaRPr>
          </a:p>
        </p:txBody>
      </p:sp>
      <p:cxnSp>
        <p:nvCxnSpPr>
          <p:cNvPr id="14" name="Straight Connector 13"/>
          <p:cNvCxnSpPr/>
          <p:nvPr/>
        </p:nvCxnSpPr>
        <p:spPr>
          <a:xfrm>
            <a:off x="1905000" y="2827211"/>
            <a:ext cx="5486400" cy="2180853"/>
          </a:xfrm>
          <a:prstGeom prst="line">
            <a:avLst/>
          </a:prstGeom>
          <a:ln w="73025">
            <a:solidFill>
              <a:srgbClr val="1E6C9C"/>
            </a:solidFill>
          </a:ln>
          <a:effectLst/>
        </p:spPr>
        <p:style>
          <a:lnRef idx="1">
            <a:schemeClr val="accent1"/>
          </a:lnRef>
          <a:fillRef idx="0">
            <a:schemeClr val="accent1"/>
          </a:fillRef>
          <a:effectRef idx="0">
            <a:schemeClr val="accent1"/>
          </a:effectRef>
          <a:fontRef idx="minor">
            <a:schemeClr val="tx1"/>
          </a:fontRef>
        </p:style>
      </p:cxnSp>
      <p:pic>
        <p:nvPicPr>
          <p:cNvPr id="1035" name="Picture 11" descr="C:\Users\charlene\AppData\Local\Microsoft\Windows\Temporary Internet Files\Content.IE5\YODSHI22\MC90043392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844" y="1944059"/>
            <a:ext cx="1321630" cy="132163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charlene\AppData\Local\Microsoft\Windows\Temporary Internet Files\Content.IE5\ZW2ZDV26\MC90025066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70433" y="3347562"/>
            <a:ext cx="2002325" cy="2141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32768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1035"/>
                                        </p:tgtEl>
                                        <p:attrNameLst>
                                          <p:attrName>style.visibility</p:attrName>
                                        </p:attrNameLst>
                                      </p:cBhvr>
                                      <p:to>
                                        <p:strVal val="visible"/>
                                      </p:to>
                                    </p:set>
                                    <p:animEffect transition="in" filter="fade">
                                      <p:cBhvr>
                                        <p:cTn id="7" dur="1450"/>
                                        <p:tgtEl>
                                          <p:spTgt spid="1035"/>
                                        </p:tgtEl>
                                      </p:cBhvr>
                                    </p:animEffect>
                                  </p:childTnLst>
                                </p:cTn>
                              </p:par>
                            </p:childTnLst>
                          </p:cTn>
                        </p:par>
                        <p:par>
                          <p:cTn id="8" fill="hold">
                            <p:stCondLst>
                              <p:cond delay="1700"/>
                            </p:stCondLst>
                            <p:childTnLst>
                              <p:par>
                                <p:cTn id="9" presetID="10"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500"/>
                                        <p:tgtEl>
                                          <p:spTgt spid="24"/>
                                        </p:tgtEl>
                                      </p:cBhvr>
                                    </p:animEffect>
                                  </p:childTnLst>
                                </p:cTn>
                              </p:par>
                            </p:childTnLst>
                          </p:cTn>
                        </p:par>
                        <p:par>
                          <p:cTn id="12" fill="hold">
                            <p:stCondLst>
                              <p:cond delay="3200"/>
                            </p:stCondLst>
                            <p:childTnLst>
                              <p:par>
                                <p:cTn id="13" presetID="26" presetClass="entr" presetSubtype="0"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down)">
                                      <p:cBhvr>
                                        <p:cTn id="15" dur="725">
                                          <p:stCondLst>
                                            <p:cond delay="0"/>
                                          </p:stCondLst>
                                        </p:cTn>
                                        <p:tgtEl>
                                          <p:spTgt spid="31"/>
                                        </p:tgtEl>
                                      </p:cBhvr>
                                    </p:animEffect>
                                    <p:anim calcmode="lin" valueType="num">
                                      <p:cBhvr>
                                        <p:cTn id="16" dur="2278"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17" dur="830"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8" dur="830" tmFilter="0, 0; 0.125,0.2665; 0.25,0.4; 0.375,0.465; 0.5,0.5;  0.625,0.535; 0.75,0.6; 0.875,0.7335; 1,1">
                                          <p:stCondLst>
                                            <p:cond delay="830"/>
                                          </p:stCondLst>
                                        </p:cTn>
                                        <p:tgtEl>
                                          <p:spTgt spid="31"/>
                                        </p:tgtEl>
                                        <p:attrNameLst>
                                          <p:attrName>ppt_y</p:attrName>
                                        </p:attrNameLst>
                                      </p:cBhvr>
                                      <p:tavLst>
                                        <p:tav tm="0" fmla="#ppt_y-sin(pi*$)/9">
                                          <p:val>
                                            <p:fltVal val="0"/>
                                          </p:val>
                                        </p:tav>
                                        <p:tav tm="100000">
                                          <p:val>
                                            <p:fltVal val="1"/>
                                          </p:val>
                                        </p:tav>
                                      </p:tavLst>
                                    </p:anim>
                                    <p:anim calcmode="lin" valueType="num">
                                      <p:cBhvr>
                                        <p:cTn id="19" dur="415" tmFilter="0, 0; 0.125,0.2665; 0.25,0.4; 0.375,0.465; 0.5,0.5;  0.625,0.535; 0.75,0.6; 0.875,0.7335; 1,1">
                                          <p:stCondLst>
                                            <p:cond delay="1655"/>
                                          </p:stCondLst>
                                        </p:cTn>
                                        <p:tgtEl>
                                          <p:spTgt spid="31"/>
                                        </p:tgtEl>
                                        <p:attrNameLst>
                                          <p:attrName>ppt_y</p:attrName>
                                        </p:attrNameLst>
                                      </p:cBhvr>
                                      <p:tavLst>
                                        <p:tav tm="0" fmla="#ppt_y-sin(pi*$)/27">
                                          <p:val>
                                            <p:fltVal val="0"/>
                                          </p:val>
                                        </p:tav>
                                        <p:tav tm="100000">
                                          <p:val>
                                            <p:fltVal val="1"/>
                                          </p:val>
                                        </p:tav>
                                      </p:tavLst>
                                    </p:anim>
                                    <p:anim calcmode="lin" valueType="num">
                                      <p:cBhvr>
                                        <p:cTn id="20" dur="205" tmFilter="0, 0; 0.125,0.2665; 0.25,0.4; 0.375,0.465; 0.5,0.5;  0.625,0.535; 0.75,0.6; 0.875,0.7335; 1,1">
                                          <p:stCondLst>
                                            <p:cond delay="2070"/>
                                          </p:stCondLst>
                                        </p:cTn>
                                        <p:tgtEl>
                                          <p:spTgt spid="31"/>
                                        </p:tgtEl>
                                        <p:attrNameLst>
                                          <p:attrName>ppt_y</p:attrName>
                                        </p:attrNameLst>
                                      </p:cBhvr>
                                      <p:tavLst>
                                        <p:tav tm="0" fmla="#ppt_y-sin(pi*$)/81">
                                          <p:val>
                                            <p:fltVal val="0"/>
                                          </p:val>
                                        </p:tav>
                                        <p:tav tm="100000">
                                          <p:val>
                                            <p:fltVal val="1"/>
                                          </p:val>
                                        </p:tav>
                                      </p:tavLst>
                                    </p:anim>
                                    <p:animScale>
                                      <p:cBhvr>
                                        <p:cTn id="21" dur="33">
                                          <p:stCondLst>
                                            <p:cond delay="812"/>
                                          </p:stCondLst>
                                        </p:cTn>
                                        <p:tgtEl>
                                          <p:spTgt spid="31"/>
                                        </p:tgtEl>
                                      </p:cBhvr>
                                      <p:to x="100000" y="60000"/>
                                    </p:animScale>
                                    <p:animScale>
                                      <p:cBhvr>
                                        <p:cTn id="22" dur="207" decel="50000">
                                          <p:stCondLst>
                                            <p:cond delay="845"/>
                                          </p:stCondLst>
                                        </p:cTn>
                                        <p:tgtEl>
                                          <p:spTgt spid="31"/>
                                        </p:tgtEl>
                                      </p:cBhvr>
                                      <p:to x="100000" y="100000"/>
                                    </p:animScale>
                                    <p:animScale>
                                      <p:cBhvr>
                                        <p:cTn id="23" dur="33">
                                          <p:stCondLst>
                                            <p:cond delay="1640"/>
                                          </p:stCondLst>
                                        </p:cTn>
                                        <p:tgtEl>
                                          <p:spTgt spid="31"/>
                                        </p:tgtEl>
                                      </p:cBhvr>
                                      <p:to x="100000" y="80000"/>
                                    </p:animScale>
                                    <p:animScale>
                                      <p:cBhvr>
                                        <p:cTn id="24" dur="207" decel="50000">
                                          <p:stCondLst>
                                            <p:cond delay="1673"/>
                                          </p:stCondLst>
                                        </p:cTn>
                                        <p:tgtEl>
                                          <p:spTgt spid="31"/>
                                        </p:tgtEl>
                                      </p:cBhvr>
                                      <p:to x="100000" y="100000"/>
                                    </p:animScale>
                                    <p:animScale>
                                      <p:cBhvr>
                                        <p:cTn id="25" dur="33">
                                          <p:stCondLst>
                                            <p:cond delay="2052"/>
                                          </p:stCondLst>
                                        </p:cTn>
                                        <p:tgtEl>
                                          <p:spTgt spid="31"/>
                                        </p:tgtEl>
                                      </p:cBhvr>
                                      <p:to x="100000" y="90000"/>
                                    </p:animScale>
                                    <p:animScale>
                                      <p:cBhvr>
                                        <p:cTn id="26" dur="207" decel="50000">
                                          <p:stCondLst>
                                            <p:cond delay="2085"/>
                                          </p:stCondLst>
                                        </p:cTn>
                                        <p:tgtEl>
                                          <p:spTgt spid="31"/>
                                        </p:tgtEl>
                                      </p:cBhvr>
                                      <p:to x="100000" y="100000"/>
                                    </p:animScale>
                                    <p:animScale>
                                      <p:cBhvr>
                                        <p:cTn id="27" dur="33">
                                          <p:stCondLst>
                                            <p:cond delay="2260"/>
                                          </p:stCondLst>
                                        </p:cTn>
                                        <p:tgtEl>
                                          <p:spTgt spid="31"/>
                                        </p:tgtEl>
                                      </p:cBhvr>
                                      <p:to x="100000" y="95000"/>
                                    </p:animScale>
                                    <p:animScale>
                                      <p:cBhvr>
                                        <p:cTn id="28" dur="207" decel="50000">
                                          <p:stCondLst>
                                            <p:cond delay="2293"/>
                                          </p:stCondLst>
                                        </p:cTn>
                                        <p:tgtEl>
                                          <p:spTgt spid="31"/>
                                        </p:tgtEl>
                                      </p:cBhvr>
                                      <p:to x="100000" y="100000"/>
                                    </p:animScale>
                                  </p:childTnLst>
                                </p:cTn>
                              </p:par>
                            </p:childTnLst>
                          </p:cTn>
                        </p:par>
                        <p:par>
                          <p:cTn id="29" fill="hold">
                            <p:stCondLst>
                              <p:cond delay="5700"/>
                            </p:stCondLst>
                            <p:childTnLst>
                              <p:par>
                                <p:cTn id="30" presetID="1" presetClass="entr" presetSubtype="0" fill="hold" nodeType="after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childTnLst>
                          </p:cTn>
                        </p:par>
                        <p:par>
                          <p:cTn id="32" fill="hold">
                            <p:stCondLst>
                              <p:cond delay="5700"/>
                            </p:stCondLst>
                            <p:childTnLst>
                              <p:par>
                                <p:cTn id="33" presetID="32" presetClass="emph" presetSubtype="0" fill="hold" nodeType="afterEffect">
                                  <p:stCondLst>
                                    <p:cond delay="850"/>
                                  </p:stCondLst>
                                  <p:childTnLst>
                                    <p:animRot by="120000">
                                      <p:cBhvr>
                                        <p:cTn id="34" dur="155" fill="hold">
                                          <p:stCondLst>
                                            <p:cond delay="0"/>
                                          </p:stCondLst>
                                        </p:cTn>
                                        <p:tgtEl>
                                          <p:spTgt spid="14"/>
                                        </p:tgtEl>
                                        <p:attrNameLst>
                                          <p:attrName>r</p:attrName>
                                        </p:attrNameLst>
                                      </p:cBhvr>
                                    </p:animRot>
                                    <p:animRot by="-240000">
                                      <p:cBhvr>
                                        <p:cTn id="35" dur="310" fill="hold">
                                          <p:stCondLst>
                                            <p:cond delay="310"/>
                                          </p:stCondLst>
                                        </p:cTn>
                                        <p:tgtEl>
                                          <p:spTgt spid="14"/>
                                        </p:tgtEl>
                                        <p:attrNameLst>
                                          <p:attrName>r</p:attrName>
                                        </p:attrNameLst>
                                      </p:cBhvr>
                                    </p:animRot>
                                    <p:animRot by="240000">
                                      <p:cBhvr>
                                        <p:cTn id="36" dur="310" fill="hold">
                                          <p:stCondLst>
                                            <p:cond delay="620"/>
                                          </p:stCondLst>
                                        </p:cTn>
                                        <p:tgtEl>
                                          <p:spTgt spid="14"/>
                                        </p:tgtEl>
                                        <p:attrNameLst>
                                          <p:attrName>r</p:attrName>
                                        </p:attrNameLst>
                                      </p:cBhvr>
                                    </p:animRot>
                                    <p:animRot by="-240000">
                                      <p:cBhvr>
                                        <p:cTn id="37" dur="310" fill="hold">
                                          <p:stCondLst>
                                            <p:cond delay="930"/>
                                          </p:stCondLst>
                                        </p:cTn>
                                        <p:tgtEl>
                                          <p:spTgt spid="14"/>
                                        </p:tgtEl>
                                        <p:attrNameLst>
                                          <p:attrName>r</p:attrName>
                                        </p:attrNameLst>
                                      </p:cBhvr>
                                    </p:animRot>
                                    <p:animRot by="120000">
                                      <p:cBhvr>
                                        <p:cTn id="38" dur="310" fill="hold">
                                          <p:stCondLst>
                                            <p:cond delay="1240"/>
                                          </p:stCondLst>
                                        </p:cTn>
                                        <p:tgtEl>
                                          <p:spTgt spid="14"/>
                                        </p:tgtEl>
                                        <p:attrNameLst>
                                          <p:attrName>r</p:attrName>
                                        </p:attrNameLst>
                                      </p:cBhvr>
                                    </p:animRot>
                                  </p:childTnLst>
                                </p:cTn>
                              </p:par>
                            </p:childTnLst>
                          </p:cTn>
                        </p:par>
                        <p:par>
                          <p:cTn id="39" fill="hold">
                            <p:stCondLst>
                              <p:cond delay="8100"/>
                            </p:stCondLst>
                            <p:childTnLst>
                              <p:par>
                                <p:cTn id="40" presetID="14" presetClass="entr" presetSubtype="10" fill="hold" nodeType="afterEffect">
                                  <p:stCondLst>
                                    <p:cond delay="0"/>
                                  </p:stCondLst>
                                  <p:childTnLst>
                                    <p:set>
                                      <p:cBhvr>
                                        <p:cTn id="41" dur="1" fill="hold">
                                          <p:stCondLst>
                                            <p:cond delay="0"/>
                                          </p:stCondLst>
                                        </p:cTn>
                                        <p:tgtEl>
                                          <p:spTgt spid="1031"/>
                                        </p:tgtEl>
                                        <p:attrNameLst>
                                          <p:attrName>style.visibility</p:attrName>
                                        </p:attrNameLst>
                                      </p:cBhvr>
                                      <p:to>
                                        <p:strVal val="visible"/>
                                      </p:to>
                                    </p:set>
                                    <p:animEffect transition="in" filter="randombar(horizontal)">
                                      <p:cBhvr>
                                        <p:cTn id="42" dur="1650"/>
                                        <p:tgtEl>
                                          <p:spTgt spid="1031"/>
                                        </p:tgtEl>
                                      </p:cBhvr>
                                    </p:animEffect>
                                  </p:childTnLst>
                                </p:cTn>
                              </p:par>
                            </p:childTnLst>
                          </p:cTn>
                        </p:par>
                        <p:par>
                          <p:cTn id="43" fill="hold">
                            <p:stCondLst>
                              <p:cond delay="9750"/>
                            </p:stCondLst>
                            <p:childTnLst>
                              <p:par>
                                <p:cTn id="44" presetID="45" presetClass="entr" presetSubtype="0" fill="hold" grpId="0"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2000"/>
                                        <p:tgtEl>
                                          <p:spTgt spid="27"/>
                                        </p:tgtEl>
                                      </p:cBhvr>
                                    </p:animEffect>
                                    <p:anim calcmode="lin" valueType="num">
                                      <p:cBhvr>
                                        <p:cTn id="47" dur="2000" fill="hold"/>
                                        <p:tgtEl>
                                          <p:spTgt spid="27"/>
                                        </p:tgtEl>
                                        <p:attrNameLst>
                                          <p:attrName>ppt_w</p:attrName>
                                        </p:attrNameLst>
                                      </p:cBhvr>
                                      <p:tavLst>
                                        <p:tav tm="0" fmla="#ppt_w*sin(2.5*pi*$)">
                                          <p:val>
                                            <p:fltVal val="0"/>
                                          </p:val>
                                        </p:tav>
                                        <p:tav tm="100000">
                                          <p:val>
                                            <p:fltVal val="1"/>
                                          </p:val>
                                        </p:tav>
                                      </p:tavLst>
                                    </p:anim>
                                    <p:anim calcmode="lin" valueType="num">
                                      <p:cBhvr>
                                        <p:cTn id="48" dur="2000" fill="hold"/>
                                        <p:tgtEl>
                                          <p:spTgt spid="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37160" indent="0">
              <a:spcBef>
                <a:spcPts val="0"/>
              </a:spcBef>
              <a:buNone/>
            </a:pPr>
            <a:r>
              <a:rPr lang="en-US" sz="3200" b="1" dirty="0" smtClean="0"/>
              <a:t>“</a:t>
            </a:r>
            <a:r>
              <a:rPr lang="en-US" sz="2800" b="1" dirty="0"/>
              <a:t>Emergency medical condition” means </a:t>
            </a:r>
            <a:r>
              <a:rPr lang="en-US" sz="2800" b="1" dirty="0" smtClean="0"/>
              <a:t>a </a:t>
            </a:r>
            <a:r>
              <a:rPr lang="en-US" sz="2800" b="1" dirty="0"/>
              <a:t>medical condition manifesting itself by acute symptoms of sufficient severity, which may include severe pain, such that the absence of immediate medical attention could reasonably be expected to result in any of the following: </a:t>
            </a:r>
          </a:p>
          <a:p>
            <a:pPr lvl="1">
              <a:spcBef>
                <a:spcPts val="1200"/>
              </a:spcBef>
            </a:pPr>
            <a:r>
              <a:rPr lang="en-US" sz="2900" b="1" dirty="0"/>
              <a:t>(a) Serious jeopardy to patient health.</a:t>
            </a:r>
          </a:p>
          <a:p>
            <a:pPr lvl="1">
              <a:spcBef>
                <a:spcPts val="1200"/>
              </a:spcBef>
            </a:pPr>
            <a:r>
              <a:rPr lang="en-US" sz="2900" b="1" dirty="0"/>
              <a:t>(b) Serious impairment to bodily functions.</a:t>
            </a:r>
          </a:p>
          <a:p>
            <a:pPr lvl="1">
              <a:spcBef>
                <a:spcPts val="1200"/>
              </a:spcBef>
            </a:pPr>
            <a:r>
              <a:rPr lang="en-US" sz="2900" b="1" dirty="0"/>
              <a:t>(c) Serious dysfunction of any bodily organ or part.</a:t>
            </a:r>
          </a:p>
          <a:p>
            <a:endParaRPr lang="en-US" dirty="0"/>
          </a:p>
        </p:txBody>
      </p:sp>
      <p:sp>
        <p:nvSpPr>
          <p:cNvPr id="3" name="Title 2"/>
          <p:cNvSpPr>
            <a:spLocks noGrp="1"/>
          </p:cNvSpPr>
          <p:nvPr>
            <p:ph type="title"/>
          </p:nvPr>
        </p:nvSpPr>
        <p:spPr/>
        <p:txBody>
          <a:bodyPr>
            <a:normAutofit/>
          </a:bodyPr>
          <a:lstStyle/>
          <a:p>
            <a:pPr lvl="0" algn="ctr"/>
            <a:r>
              <a:rPr lang="en-US" sz="3600" dirty="0" smtClean="0">
                <a:effectLst/>
              </a:rPr>
              <a:t>EMC DEFINED</a:t>
            </a:r>
            <a:endParaRPr lang="en-US" sz="4000" dirty="0"/>
          </a:p>
        </p:txBody>
      </p:sp>
    </p:spTree>
    <p:extLst>
      <p:ext uri="{BB962C8B-B14F-4D97-AF65-F5344CB8AC3E}">
        <p14:creationId xmlns:p14="http://schemas.microsoft.com/office/powerpoint/2010/main" val="102747195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554</TotalTime>
  <Words>1203</Words>
  <Application>Microsoft Office PowerPoint</Application>
  <PresentationFormat>On-screen Show (4:3)</PresentationFormat>
  <Paragraphs>114</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PowerPoint Presentation</vt:lpstr>
      <vt:lpstr>The Nuts &amp; Bolts of  Florida’s PIP Law 2012/2013</vt:lpstr>
      <vt:lpstr>PIP LAW 2013: THE HIGHLIGHTS</vt:lpstr>
      <vt:lpstr>Follow Up Services and Care</vt:lpstr>
      <vt:lpstr>AMOUNT OF PIP AVAILABLE ?  </vt:lpstr>
      <vt:lpstr>What Do I Do if I’ve Been in an Accident and Need Medical Care? </vt:lpstr>
      <vt:lpstr>EMERGENCY MEDICAL CONDITION</vt:lpstr>
      <vt:lpstr>THE PRESENCE OF ABSENCE OF AN EMC  WILL DICTATE AVAILABLE POLICY LIMITS</vt:lpstr>
      <vt:lpstr>EMC DEFINED</vt:lpstr>
      <vt:lpstr> Massage Therapists/ Licensed Acupuncturists </vt:lpstr>
      <vt:lpstr>Fee Schedules Applicable to Hospitals</vt:lpstr>
      <vt:lpstr>What Part of Medicare Do I Look To?</vt:lpstr>
      <vt:lpstr>Fee Schedule Litigation: Permissive</vt:lpstr>
      <vt:lpstr>Fee Schedule Litigation: Permissive</vt:lpstr>
      <vt:lpstr>Fee Schedule Litigation: Permissive</vt:lpstr>
      <vt:lpstr>Fee Schedule Litigation: OPPS</vt:lpstr>
      <vt:lpstr>Fee Schedule Litigation: NCCI edits</vt:lpstr>
      <vt:lpstr>Fee Schedule Litigation Will Continue</vt:lpstr>
      <vt:lpstr>Payment of Benefits $5,000 Reservation of Benefits</vt:lpstr>
      <vt:lpstr>Payment of Benefits $5,000 Reservation of Benefits</vt:lpstr>
      <vt:lpstr>Payment of Benefits 90 Day Tolling if Fraud is Suspected</vt:lpstr>
      <vt:lpstr>Examinations Under Oath (EUO)</vt:lpstr>
      <vt:lpstr>Examinations Under Oath (EUO)</vt:lpstr>
      <vt:lpstr>Examinations Under Oath (EUO)</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Nuts &amp; Bolts of the Florida’s PIP Law 2012/2013</dc:title>
  <dc:creator>ckunold</dc:creator>
  <cp:lastModifiedBy>ckunold</cp:lastModifiedBy>
  <cp:revision>67</cp:revision>
  <cp:lastPrinted>2012-11-13T17:59:42Z</cp:lastPrinted>
  <dcterms:created xsi:type="dcterms:W3CDTF">2012-06-18T12:04:45Z</dcterms:created>
  <dcterms:modified xsi:type="dcterms:W3CDTF">2012-11-13T17:59:54Z</dcterms:modified>
</cp:coreProperties>
</file>